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9"/>
  </p:notesMasterIdLst>
  <p:sldIdLst>
    <p:sldId id="256" r:id="rId2"/>
    <p:sldId id="268" r:id="rId3"/>
    <p:sldId id="259" r:id="rId4"/>
    <p:sldId id="260" r:id="rId5"/>
    <p:sldId id="267" r:id="rId6"/>
    <p:sldId id="261" r:id="rId7"/>
    <p:sldId id="258" r:id="rId8"/>
    <p:sldId id="269" r:id="rId9"/>
    <p:sldId id="272" r:id="rId10"/>
    <p:sldId id="271" r:id="rId11"/>
    <p:sldId id="270" r:id="rId12"/>
    <p:sldId id="273" r:id="rId13"/>
    <p:sldId id="274" r:id="rId14"/>
    <p:sldId id="275" r:id="rId15"/>
    <p:sldId id="276" r:id="rId16"/>
    <p:sldId id="277" r:id="rId17"/>
    <p:sldId id="278" r:id="rId18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2686" autoAdjust="0"/>
  </p:normalViewPr>
  <p:slideViewPr>
    <p:cSldViewPr>
      <p:cViewPr>
        <p:scale>
          <a:sx n="125" d="100"/>
          <a:sy n="125" d="100"/>
        </p:scale>
        <p:origin x="-1140" y="2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E8E3A3-E090-4F26-8355-2150E6442CF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1E9445-77B5-4CC1-8753-C4851E26236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9230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Moduliertes Licht,</a:t>
            </a:r>
            <a:r>
              <a:rPr lang="de-DE" baseline="0" dirty="0" smtClean="0"/>
              <a:t> Naher Infrarotbereich ca. 850 nm (Mensch 380-780 nm)</a:t>
            </a:r>
          </a:p>
          <a:p>
            <a:r>
              <a:rPr lang="de-DE" baseline="0" dirty="0" smtClean="0"/>
              <a:t>Gestreut, diffus reflektiert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1E9445-77B5-4CC1-8753-C4851E262366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79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Moduliertes Licht,</a:t>
            </a:r>
            <a:r>
              <a:rPr lang="de-DE" baseline="0" dirty="0" smtClean="0"/>
              <a:t> Naher Infrarotbereich ca. 850 nm (Mensch 380-780 nm)</a:t>
            </a:r>
          </a:p>
          <a:p>
            <a:r>
              <a:rPr lang="de-DE" baseline="0" dirty="0" smtClean="0"/>
              <a:t>Gestreut, diffus reflektiert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1E9445-77B5-4CC1-8753-C4851E262366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79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1E9445-77B5-4CC1-8753-C4851E262366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79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1E9445-77B5-4CC1-8753-C4851E262366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79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1E9445-77B5-4CC1-8753-C4851E262366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79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1E9445-77B5-4CC1-8753-C4851E262366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179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hteck 22"/>
          <p:cNvSpPr/>
          <p:nvPr/>
        </p:nvSpPr>
        <p:spPr>
          <a:xfrm flipV="1">
            <a:off x="5410183" y="3810001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Rechteck 23"/>
          <p:cNvSpPr/>
          <p:nvPr/>
        </p:nvSpPr>
        <p:spPr>
          <a:xfrm flipV="1">
            <a:off x="5410201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Rechteck 24"/>
          <p:cNvSpPr/>
          <p:nvPr/>
        </p:nvSpPr>
        <p:spPr>
          <a:xfrm flipV="1">
            <a:off x="5410201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Rechteck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7" name="Rechteck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30" name="Abgerundetes Rechteck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31" name="Abgerundetes Rechteck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7" name="Rechteck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hteck 9"/>
          <p:cNvSpPr/>
          <p:nvPr/>
        </p:nvSpPr>
        <p:spPr>
          <a:xfrm>
            <a:off x="1" y="3675528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Rechteck 10"/>
          <p:cNvSpPr/>
          <p:nvPr/>
        </p:nvSpPr>
        <p:spPr>
          <a:xfrm flipV="1">
            <a:off x="6414051" y="3643090"/>
            <a:ext cx="2729951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Rechteck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457200" y="2401888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e-DE" smtClean="0"/>
              <a:t>Formatvorlage des Untertitelmasters durch Klicken bearbeiten</a:t>
            </a:r>
            <a:endParaRPr kumimoji="0" lang="en-US"/>
          </a:p>
        </p:txBody>
      </p:sp>
      <p:sp>
        <p:nvSpPr>
          <p:cNvPr id="28" name="Datumsplatzhalt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17" name="Fußzeilenplatzhalt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29" name="Foliennummernplatzhalt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1981201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2249425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2249425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3"/>
          </p:nvPr>
        </p:nvSpPr>
        <p:spPr>
          <a:xfrm>
            <a:off x="4721226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18306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26" name="Datumsplatzhalt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28" name="Fußzeilenplatzhalt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40435" y="1109161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de-DE" dirty="0" smtClean="0"/>
              <a:t>Bild durch Klicken auf Symbol hinzufügen</a:t>
            </a:r>
            <a:endParaRPr kumimoji="0"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88443" y="3274309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27"/>
          <p:cNvSpPr/>
          <p:nvPr/>
        </p:nvSpPr>
        <p:spPr>
          <a:xfrm>
            <a:off x="1" y="366819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Rechteck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0" name="Rechteck 29"/>
          <p:cNvSpPr/>
          <p:nvPr/>
        </p:nvSpPr>
        <p:spPr>
          <a:xfrm>
            <a:off x="1" y="308277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1" name="Rechteck 30"/>
          <p:cNvSpPr/>
          <p:nvPr/>
        </p:nvSpPr>
        <p:spPr>
          <a:xfrm flipV="1">
            <a:off x="5410183" y="360247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2" name="Rechteck 31"/>
          <p:cNvSpPr/>
          <p:nvPr/>
        </p:nvSpPr>
        <p:spPr>
          <a:xfrm flipV="1">
            <a:off x="5410201" y="440113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33" name="Abgerundetes Rechteck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 useBgFill="1">
        <p:nvSpPr>
          <p:cNvPr id="34" name="Abgerundetes Rechteck 33"/>
          <p:cNvSpPr/>
          <p:nvPr/>
        </p:nvSpPr>
        <p:spPr bwMode="white">
          <a:xfrm>
            <a:off x="7373647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5" name="Rechteck 34"/>
          <p:cNvSpPr/>
          <p:nvPr/>
        </p:nvSpPr>
        <p:spPr bwMode="invGray">
          <a:xfrm>
            <a:off x="9084965" y="-2001"/>
            <a:ext cx="57627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hteck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hteck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8" name="Rechteck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9" name="Rechteck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0" name="Rechteck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elplatzhalt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de-DE" smtClean="0"/>
              <a:t>Textmasterformat bearbeiten</a:t>
            </a:r>
          </a:p>
          <a:p>
            <a:pPr lvl="1" eaLnBrk="1" latinLnBrk="0" hangingPunct="1"/>
            <a:r>
              <a:rPr kumimoji="0" lang="de-DE" smtClean="0"/>
              <a:t>Zweite Ebene</a:t>
            </a:r>
          </a:p>
          <a:p>
            <a:pPr lvl="2" eaLnBrk="1" latinLnBrk="0" hangingPunct="1"/>
            <a:r>
              <a:rPr kumimoji="0" lang="de-DE" smtClean="0"/>
              <a:t>Dritte Ebene</a:t>
            </a:r>
          </a:p>
          <a:p>
            <a:pPr lvl="3" eaLnBrk="1" latinLnBrk="0" hangingPunct="1"/>
            <a:r>
              <a:rPr kumimoji="0" lang="de-DE" smtClean="0"/>
              <a:t>Vierte Ebene</a:t>
            </a:r>
          </a:p>
          <a:p>
            <a:pPr lvl="4" eaLnBrk="1" latinLnBrk="0" hangingPunct="1"/>
            <a:r>
              <a:rPr kumimoji="0" lang="de-DE" smtClean="0"/>
              <a:t>Fünfte Ebene</a:t>
            </a:r>
            <a:endParaRPr kumimoji="0"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3B2AE437-ACA8-42B4-9B7C-B7759054A58A}" type="datetimeFigureOut">
              <a:rPr lang="de-DE" smtClean="0"/>
              <a:t>15.06.2015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23" name="Foliennummernplatzhalt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6025D613-9B44-41E4-8A43-7E80ADC9BC77}" type="slidenum">
              <a:rPr lang="de-DE" smtClean="0"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6000" dirty="0" smtClean="0">
                <a:ea typeface="Segoe UI" panose="020B0502040204020203" pitchFamily="34" charset="0"/>
                <a:cs typeface="Segoe UI" panose="020B0502040204020203" pitchFamily="34" charset="0"/>
              </a:rPr>
              <a:t>StereoX</a:t>
            </a:r>
            <a:endParaRPr lang="de-DE" sz="6000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Studienarbeit</a:t>
            </a:r>
          </a:p>
          <a:p>
            <a:r>
              <a:rPr lang="de-DE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Andreas Pregler, Dominik Fuchs</a:t>
            </a:r>
            <a:endParaRPr lang="de-DE" dirty="0">
              <a:latin typeface="Calibri Light" panose="020F03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332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400" dirty="0" smtClean="0"/>
              <a:t>Anzeige</a:t>
            </a:r>
            <a:r>
              <a:rPr lang="de-DE" dirty="0"/>
              <a:t/>
            </a:r>
            <a:br>
              <a:rPr lang="de-DE" dirty="0"/>
            </a:br>
            <a:r>
              <a:rPr lang="de-DE" sz="2200" dirty="0" smtClean="0"/>
              <a:t>Wavefront OBJ Dateien</a:t>
            </a:r>
            <a:endParaRPr lang="de-DE" sz="2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 smtClean="0">
                <a:latin typeface="Calibri Light" panose="020F0302020204030204" pitchFamily="34" charset="0"/>
              </a:rPr>
              <a:t>Offenes, sehr weit unterstütztes Dateiformat für 3D-Modelle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Sehr einfacher Aufbau:</a:t>
            </a:r>
          </a:p>
          <a:p>
            <a:endParaRPr lang="de-DE" sz="800" dirty="0">
              <a:latin typeface="Calibri Light" panose="020F0302020204030204" pitchFamily="34" charset="0"/>
            </a:endParaRP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 smtClean="0">
                <a:latin typeface="Calibri Light" panose="020F0302020204030204" pitchFamily="34" charset="0"/>
              </a:rPr>
              <a:t>mtllib &lt;mtl_name&gt;.mtl			Einbindung einer MTL (optional) 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v -0.57973 -0.25726 </a:t>
            </a:r>
            <a:r>
              <a:rPr lang="de-DE" sz="1800" dirty="0" smtClean="0">
                <a:latin typeface="Calibri Light" panose="020F0302020204030204" pitchFamily="34" charset="0"/>
              </a:rPr>
              <a:t>0.39483		Punktdefinition (Vertex)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800" dirty="0">
                <a:latin typeface="Calibri Light" panose="020F0302020204030204" pitchFamily="34" charset="0"/>
              </a:rPr>
              <a:t>⁞</a:t>
            </a:r>
            <a:endParaRPr lang="de-DE" sz="800" dirty="0" smtClean="0">
              <a:latin typeface="Calibri Light" panose="020F0302020204030204" pitchFamily="34" charset="0"/>
            </a:endParaRP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vt 0.43774 </a:t>
            </a:r>
            <a:r>
              <a:rPr lang="de-DE" sz="1800" dirty="0" smtClean="0">
                <a:latin typeface="Calibri Light" panose="020F0302020204030204" pitchFamily="34" charset="0"/>
              </a:rPr>
              <a:t>0.27197			Textur-Koordinate (UV-Koordinate)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800" dirty="0" smtClean="0">
                <a:latin typeface="Calibri Light" panose="020F0302020204030204" pitchFamily="34" charset="0"/>
              </a:rPr>
              <a:t>⁞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vn -0.13205 0.11945 </a:t>
            </a:r>
            <a:r>
              <a:rPr lang="de-DE" sz="1800" dirty="0" smtClean="0">
                <a:latin typeface="Calibri Light" panose="020F0302020204030204" pitchFamily="34" charset="0"/>
              </a:rPr>
              <a:t>0.98402		Normalenvektor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800" dirty="0" smtClean="0">
                <a:latin typeface="Calibri Light" panose="020F0302020204030204" pitchFamily="34" charset="0"/>
              </a:rPr>
              <a:t>⁞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g </a:t>
            </a:r>
            <a:r>
              <a:rPr lang="de-DE" sz="1800" dirty="0" smtClean="0">
                <a:latin typeface="Calibri Light" panose="020F0302020204030204" pitchFamily="34" charset="0"/>
              </a:rPr>
              <a:t>&lt;Gruppenname&gt;</a:t>
            </a:r>
            <a:r>
              <a:rPr lang="de-DE" sz="2000" dirty="0" smtClean="0">
                <a:latin typeface="Calibri Light" panose="020F0302020204030204" pitchFamily="34" charset="0"/>
              </a:rPr>
              <a:t>			</a:t>
            </a:r>
            <a:r>
              <a:rPr lang="de-DE" sz="1800" dirty="0" smtClean="0">
                <a:latin typeface="Calibri Light" panose="020F0302020204030204" pitchFamily="34" charset="0"/>
              </a:rPr>
              <a:t>Gruppendefinition für Flächen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f  </a:t>
            </a:r>
            <a:r>
              <a:rPr lang="de-DE" sz="1800" dirty="0" smtClean="0">
                <a:latin typeface="Calibri Light" panose="020F0302020204030204" pitchFamily="34" charset="0"/>
              </a:rPr>
              <a:t>1/972/1146 </a:t>
            </a:r>
            <a:r>
              <a:rPr lang="de-DE" sz="1800" dirty="0">
                <a:latin typeface="Calibri Light" panose="020F0302020204030204" pitchFamily="34" charset="0"/>
              </a:rPr>
              <a:t>2/972/1147 </a:t>
            </a:r>
            <a:r>
              <a:rPr lang="de-DE" sz="1800" dirty="0" smtClean="0">
                <a:latin typeface="Calibri Light" panose="020F0302020204030204" pitchFamily="34" charset="0"/>
              </a:rPr>
              <a:t>3/972/1148	Flächendefinition </a:t>
            </a:r>
            <a:br>
              <a:rPr lang="de-DE" sz="1800" dirty="0" smtClean="0">
                <a:latin typeface="Calibri Light" panose="020F0302020204030204" pitchFamily="34" charset="0"/>
              </a:rPr>
            </a:br>
            <a:r>
              <a:rPr lang="de-DE" sz="1800" dirty="0" smtClean="0">
                <a:latin typeface="Calibri Light" panose="020F0302020204030204" pitchFamily="34" charset="0"/>
              </a:rPr>
              <a:t>					(geometrisches Primitiv)</a:t>
            </a:r>
          </a:p>
        </p:txBody>
      </p:sp>
      <p:cxnSp>
        <p:nvCxnSpPr>
          <p:cNvPr id="5" name="Gerade Verbindung mit Pfeil 4"/>
          <p:cNvCxnSpPr>
            <a:stCxn id="6" idx="0"/>
          </p:cNvCxnSpPr>
          <p:nvPr/>
        </p:nvCxnSpPr>
        <p:spPr>
          <a:xfrm flipH="1" flipV="1">
            <a:off x="1122099" y="5517232"/>
            <a:ext cx="173537" cy="432048"/>
          </a:xfrm>
          <a:prstGeom prst="straightConnector1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/>
          <p:cNvSpPr txBox="1"/>
          <p:nvPr/>
        </p:nvSpPr>
        <p:spPr>
          <a:xfrm>
            <a:off x="827584" y="594928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v-Index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1763688" y="5949280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vt-Index</a:t>
            </a:r>
            <a:endParaRPr lang="de-DE" dirty="0"/>
          </a:p>
        </p:txBody>
      </p:sp>
      <p:cxnSp>
        <p:nvCxnSpPr>
          <p:cNvPr id="8" name="Gerade Verbindung mit Pfeil 7"/>
          <p:cNvCxnSpPr>
            <a:stCxn id="7" idx="0"/>
          </p:cNvCxnSpPr>
          <p:nvPr/>
        </p:nvCxnSpPr>
        <p:spPr>
          <a:xfrm flipH="1" flipV="1">
            <a:off x="1475656" y="5517232"/>
            <a:ext cx="756084" cy="432048"/>
          </a:xfrm>
          <a:prstGeom prst="straightConnector1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2699792" y="5949280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vn-Index</a:t>
            </a:r>
            <a:endParaRPr lang="de-DE" dirty="0"/>
          </a:p>
        </p:txBody>
      </p:sp>
      <p:cxnSp>
        <p:nvCxnSpPr>
          <p:cNvPr id="12" name="Gerade Verbindung mit Pfeil 11"/>
          <p:cNvCxnSpPr>
            <a:stCxn id="11" idx="0"/>
          </p:cNvCxnSpPr>
          <p:nvPr/>
        </p:nvCxnSpPr>
        <p:spPr>
          <a:xfrm flipH="1" flipV="1">
            <a:off x="2022529" y="5517232"/>
            <a:ext cx="1181319" cy="432048"/>
          </a:xfrm>
          <a:prstGeom prst="straightConnector1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816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400" dirty="0"/>
              <a:t>Anzeige</a:t>
            </a:r>
            <a:r>
              <a:rPr lang="de-DE" dirty="0"/>
              <a:t/>
            </a:r>
            <a:br>
              <a:rPr lang="de-DE" dirty="0"/>
            </a:br>
            <a:r>
              <a:rPr lang="de-DE" sz="2200" dirty="0"/>
              <a:t>Wavefront OBJ Dateien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3663" indent="0">
              <a:buNone/>
            </a:pPr>
            <a:r>
              <a:rPr lang="de-DE" sz="2000" b="1" dirty="0" smtClean="0"/>
              <a:t>Ablauf:</a:t>
            </a:r>
          </a:p>
          <a:p>
            <a:pPr marL="449263" indent="-355600">
              <a:buFont typeface="+mj-lt"/>
              <a:buAutoNum type="arabicPeriod"/>
            </a:pPr>
            <a:r>
              <a:rPr lang="de-DE" sz="1800" dirty="0" smtClean="0"/>
              <a:t>Laden eines 3D-Modells (Parsen einer OBJ Datei)</a:t>
            </a:r>
          </a:p>
          <a:p>
            <a:pPr marL="804863" lvl="1" indent="-355600"/>
            <a:r>
              <a:rPr lang="de-DE" sz="1600" dirty="0" smtClean="0">
                <a:solidFill>
                  <a:schemeClr val="tx1"/>
                </a:solidFill>
              </a:rPr>
              <a:t>Texturen und Materialdefinitionen laden (falls MTL gegeben)</a:t>
            </a:r>
          </a:p>
          <a:p>
            <a:pPr marL="804863" lvl="1" indent="-355600"/>
            <a:r>
              <a:rPr lang="de-DE" sz="1600" dirty="0" smtClean="0">
                <a:solidFill>
                  <a:schemeClr val="tx1"/>
                </a:solidFill>
              </a:rPr>
              <a:t>Vertex-, UV- und Normalenpuffer füllen</a:t>
            </a:r>
          </a:p>
          <a:p>
            <a:pPr marL="804863" lvl="1" indent="-355600"/>
            <a:r>
              <a:rPr lang="de-DE" sz="1600" dirty="0" smtClean="0">
                <a:solidFill>
                  <a:schemeClr val="tx1"/>
                </a:solidFill>
              </a:rPr>
              <a:t>Zuordnung gemäß Flächendefinitionen vornehmen</a:t>
            </a:r>
          </a:p>
          <a:p>
            <a:pPr marL="804863" lvl="1" indent="-355600">
              <a:buFont typeface="Lucida Sans Unicode" panose="020B0602030504020204" pitchFamily="34" charset="0"/>
              <a:buChar char="⇒"/>
            </a:pPr>
            <a:r>
              <a:rPr lang="de-DE" sz="1600" dirty="0" smtClean="0">
                <a:solidFill>
                  <a:schemeClr val="tx1"/>
                </a:solidFill>
              </a:rPr>
              <a:t>„Mesh“-Objekt</a:t>
            </a:r>
          </a:p>
          <a:p>
            <a:pPr marL="449263" indent="-357188">
              <a:buFont typeface="+mj-lt"/>
              <a:buAutoNum type="arabicPeriod"/>
            </a:pPr>
            <a:r>
              <a:rPr lang="de-DE" sz="1800" dirty="0" smtClean="0">
                <a:solidFill>
                  <a:schemeClr val="tx1"/>
                </a:solidFill>
              </a:rPr>
              <a:t>View-Matrix/View-Matrizen für Kamera berechnen</a:t>
            </a:r>
          </a:p>
          <a:p>
            <a:pPr marL="804863" lvl="1" indent="-355600"/>
            <a:r>
              <a:rPr lang="de-DE" sz="1600" dirty="0" smtClean="0">
                <a:solidFill>
                  <a:schemeClr val="tx1"/>
                </a:solidFill>
              </a:rPr>
              <a:t>Stereoskopische Anzeige: Zur Blickrichtung orthogonalen Offset-Vektor berechnen</a:t>
            </a:r>
          </a:p>
          <a:p>
            <a:pPr marL="449263" indent="-355600">
              <a:buFont typeface="+mj-lt"/>
              <a:buAutoNum type="arabicPeriod"/>
            </a:pPr>
            <a:r>
              <a:rPr lang="de-DE" sz="1800" dirty="0" smtClean="0">
                <a:solidFill>
                  <a:schemeClr val="tx1"/>
                </a:solidFill>
              </a:rPr>
              <a:t>Alle vorhandenen „Mesh“-Objekte rendern (stereoskopische Anzeige: zwei Mal)</a:t>
            </a:r>
          </a:p>
          <a:p>
            <a:pPr marL="804863" lvl="1" indent="-355600"/>
            <a:r>
              <a:rPr lang="de-DE" sz="1600" dirty="0" smtClean="0">
                <a:solidFill>
                  <a:schemeClr val="tx1"/>
                </a:solidFill>
              </a:rPr>
              <a:t>Transformation der Daten, …</a:t>
            </a:r>
          </a:p>
          <a:p>
            <a:pPr marL="449263" indent="-355600">
              <a:buFont typeface="+mj-lt"/>
              <a:buAutoNum type="arabicPeriod"/>
            </a:pPr>
            <a:r>
              <a:rPr lang="de-DE" sz="1800" dirty="0" smtClean="0"/>
              <a:t>Ergebnisbild auf verschiedene Fenster aufteilen</a:t>
            </a:r>
            <a:endParaRPr lang="de-DE" sz="1800" dirty="0" smtClean="0">
              <a:solidFill>
                <a:schemeClr val="tx1"/>
              </a:solidFill>
            </a:endParaRPr>
          </a:p>
        </p:txBody>
      </p:sp>
      <p:pic>
        <p:nvPicPr>
          <p:cNvPr id="1027" name="Picture 3" descr="C:\Users\Dominik\gl_transform1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08104" y="1196752"/>
            <a:ext cx="3240000" cy="1675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019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Gestensteuerung mit Kinect v2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de-DE" sz="2000" b="1" dirty="0" smtClean="0">
                <a:ea typeface="Segoe UI" panose="020B0502040204020203" pitchFamily="34" charset="0"/>
                <a:cs typeface="Segoe UI" panose="020B0502040204020203" pitchFamily="34" charset="0"/>
              </a:rPr>
              <a:t>Sensoren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Farbkamera Full HD 1920x1080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Tiefenkamera 512x424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4 Mikrophone für </a:t>
            </a:r>
            <a:b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Positionsbestimmung der Quelle</a:t>
            </a:r>
          </a:p>
          <a:p>
            <a:pPr marL="109728" indent="0">
              <a:buNone/>
            </a:pPr>
            <a:endParaRPr lang="de-DE" sz="20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Bild 99" descr="Kinect_Sensore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4077072"/>
            <a:ext cx="4680520" cy="23042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0332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Gestensteuerung mit Kinect v2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de-DE" sz="2000" b="1" dirty="0" smtClean="0">
                <a:ea typeface="Segoe UI" panose="020B0502040204020203" pitchFamily="34" charset="0"/>
                <a:cs typeface="Segoe UI" panose="020B0502040204020203" pitchFamily="34" charset="0"/>
              </a:rPr>
              <a:t>Time-of-Flight Technologie (Tiefensensor)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Messen der vom Licht benötigten Zeit</a:t>
            </a:r>
          </a:p>
          <a:p>
            <a:pPr lvl="1"/>
            <a:r>
              <a:rPr lang="de-DE" sz="1800" dirty="0" smtClean="0">
                <a:solidFill>
                  <a:schemeClr val="tx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Modulation von Lichtpulsen</a:t>
            </a:r>
          </a:p>
          <a:p>
            <a:pPr lvl="1"/>
            <a:r>
              <a:rPr lang="de-DE" sz="1800" dirty="0" smtClean="0">
                <a:solidFill>
                  <a:schemeClr val="tx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Sinussignal modulieren, Messen der Phasenverschiebung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IR-Emitter --&gt; Kein Wärmebild</a:t>
            </a:r>
            <a:endParaRPr lang="de-DE" sz="2000" dirty="0" smtClean="0">
              <a:solidFill>
                <a:schemeClr val="tx1"/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2" descr="F:\Downloads\TOF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4005064"/>
            <a:ext cx="4660501" cy="2225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152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Gestensteuerung mit Kinect v2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de-DE" sz="2000" b="1" dirty="0" smtClean="0">
                <a:ea typeface="Segoe UI" panose="020B0502040204020203" pitchFamily="34" charset="0"/>
                <a:cs typeface="Segoe UI" panose="020B0502040204020203" pitchFamily="34" charset="0"/>
              </a:rPr>
              <a:t>Bilder der Kinect</a:t>
            </a:r>
          </a:p>
          <a:p>
            <a:pPr marL="109728" indent="0">
              <a:buNone/>
            </a:pPr>
            <a:endParaRPr lang="de-DE" sz="2000" b="1" dirty="0" smtClean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b="1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b="1" dirty="0" smtClean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b="1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b="1" dirty="0" smtClean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b="1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b="1" dirty="0" smtClean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RGB-Bild 1920x1080			IR-Bild 512x424</a:t>
            </a:r>
          </a:p>
          <a:p>
            <a:pPr marL="109728" indent="0">
              <a:buNone/>
            </a:pPr>
            <a:r>
              <a:rPr lang="de-DE" sz="2000" dirty="0">
                <a:ea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				Intensität durch Reflektions-</a:t>
            </a:r>
          </a:p>
          <a:p>
            <a:pPr marL="109728" indent="0">
              <a:buNone/>
            </a:pPr>
            <a:r>
              <a:rPr lang="de-DE" sz="2000" dirty="0">
                <a:ea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				eigenschaften der Oberfläche</a:t>
            </a:r>
          </a:p>
          <a:p>
            <a:pPr marL="109728" indent="0">
              <a:buNone/>
            </a:pPr>
            <a:r>
              <a:rPr lang="de-DE" sz="2000" dirty="0">
                <a:ea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				bestimmt</a:t>
            </a:r>
            <a:endParaRPr lang="de-DE" sz="2000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26" name="Picture 2" descr="C:\Users\Andreas\Desktop\StereoX\Aufnahmen\RGB.bmp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411" y="2708919"/>
            <a:ext cx="3978078" cy="22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ndreas\Desktop\StereoX\Aufnahmen\Infrarot.bmp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2708919"/>
            <a:ext cx="2694083" cy="22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8384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Gestensteuerung mit Kinect v2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de-DE" sz="2000" b="1" dirty="0" smtClean="0">
                <a:ea typeface="Segoe UI" panose="020B0502040204020203" pitchFamily="34" charset="0"/>
                <a:cs typeface="Segoe UI" panose="020B0502040204020203" pitchFamily="34" charset="0"/>
              </a:rPr>
              <a:t>Bilder der Kinect</a:t>
            </a:r>
          </a:p>
          <a:p>
            <a:pPr marL="109728" indent="0">
              <a:buNone/>
            </a:pPr>
            <a:endParaRPr lang="de-DE" sz="2000" dirty="0" smtClean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dirty="0" smtClean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dirty="0" smtClean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dirty="0" smtClean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endParaRPr lang="de-DE" sz="2000" dirty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09728" indent="0">
              <a:buNone/>
            </a:pPr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Pointcloud mit 217k Punkten</a:t>
            </a:r>
          </a:p>
          <a:p>
            <a:pPr marL="109728" indent="0">
              <a:buNone/>
            </a:pPr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Färbung entsprechend Z-Koordinate von rot bis violett</a:t>
            </a:r>
            <a:endParaRPr lang="de-DE" sz="2000" dirty="0"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050" name="Picture 2" descr="C:\Users\Andreas\Desktop\StereoX\Aufnahmen\Präsentation_Girlsday\Pointcloud_Front.bmp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708920"/>
            <a:ext cx="3601752" cy="233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ndreas\Desktop\StereoX\Aufnahmen\Präsentation_Girlsday\Pointcloud_Angular.bmp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2708919"/>
            <a:ext cx="3600400" cy="233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855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Gestensteuerung mit Kinect v2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de-DE" sz="2000" b="1" dirty="0" smtClean="0">
                <a:ea typeface="Segoe UI" panose="020B0502040204020203" pitchFamily="34" charset="0"/>
                <a:cs typeface="Segoe UI" panose="020B0502040204020203" pitchFamily="34" charset="0"/>
              </a:rPr>
              <a:t>Gestenerkennung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Trennung des Körpers vom Hintergrund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Mehrere Tausend Punkte der Pointcloud repräsentieren Körper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Berechnung des Skelettmodells anhand Punktwolke</a:t>
            </a:r>
          </a:p>
          <a:p>
            <a:pPr lvl="1"/>
            <a:r>
              <a:rPr lang="de-DE" sz="1800" dirty="0" smtClean="0">
                <a:solidFill>
                  <a:schemeClr val="tx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z.B. Self-Organizing</a:t>
            </a:r>
            <a:r>
              <a:rPr lang="de-DE" sz="1800" dirty="0">
                <a:solidFill>
                  <a:schemeClr val="tx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-</a:t>
            </a:r>
            <a:r>
              <a:rPr lang="de-DE" sz="1800" dirty="0" smtClean="0">
                <a:solidFill>
                  <a:schemeClr val="tx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Map (Künstlich neuronales Netz)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SDK liefert u.a. Koordinaten der Joints sowie HandStates</a:t>
            </a:r>
          </a:p>
        </p:txBody>
      </p:sp>
      <p:pic>
        <p:nvPicPr>
          <p:cNvPr id="3074" name="Picture 2" descr="C:\Users\Andreas\Desktop\StereoX\Abbildungen_Doku\HandStates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4509120"/>
            <a:ext cx="3965670" cy="1769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962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Gestensteuerung mit Kinect v2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r>
              <a:rPr lang="de-DE" sz="2000" b="1" dirty="0" smtClean="0">
                <a:ea typeface="Segoe UI" panose="020B0502040204020203" pitchFamily="34" charset="0"/>
                <a:cs typeface="Segoe UI" panose="020B0502040204020203" pitchFamily="34" charset="0"/>
              </a:rPr>
              <a:t>Aufgetretene Probleme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Störeinflüsse durch Personen im Hintergrund</a:t>
            </a:r>
            <a:b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 Bestimmung des vordersten Benutzers</a:t>
            </a:r>
            <a:endParaRPr lang="de-DE" sz="2000" dirty="0" smtClean="0"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  <a:t>Offene Hand teilweise als Faust erkannt</a:t>
            </a:r>
            <a:b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 Hand oberhalb des Ellbogens</a:t>
            </a:r>
          </a:p>
          <a:p>
            <a:endParaRPr lang="de-DE" sz="2000" dirty="0" smtClean="0">
              <a:ea typeface="Segoe UI" panose="020B0502040204020203" pitchFamily="34" charset="0"/>
              <a:cs typeface="Segoe UI" panose="020B0502040204020203" pitchFamily="34" charset="0"/>
              <a:sym typeface="Wingdings" panose="05000000000000000000" pitchFamily="2" charset="2"/>
            </a:endParaRPr>
          </a:p>
          <a:p>
            <a:pPr marL="109728" indent="0">
              <a:buNone/>
            </a:pPr>
            <a:r>
              <a:rPr lang="de-DE" sz="2000" b="1" dirty="0" smtClean="0">
                <a:ea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Definierte Gesten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Drehen: 			Rechte Hand, X- und Y-Achse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Verschieben:			Linke Hand, X- und Z-Achse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Zoomen:			Beide Hände, X-Achse</a:t>
            </a:r>
          </a:p>
          <a:p>
            <a:r>
              <a:rPr lang="de-DE" sz="2000" dirty="0" smtClean="0">
                <a:ea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HandStates Closed/Lasso:	Kleiner/großer Faktor</a:t>
            </a:r>
            <a:endParaRPr lang="de-DE" sz="2000" dirty="0">
              <a:ea typeface="Segoe UI" panose="020B0502040204020203" pitchFamily="34" charset="0"/>
              <a:cs typeface="Segoe UI" panose="020B0502040204020203" pitchFamily="34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65338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smtClean="0">
                <a:latin typeface="Calibri Light" panose="020F0302020204030204" pitchFamily="34" charset="0"/>
              </a:rPr>
              <a:t>Einleitung</a:t>
            </a:r>
          </a:p>
          <a:p>
            <a:pPr lvl="1"/>
            <a:r>
              <a:rPr lang="de-DE" sz="1800" dirty="0" smtClean="0">
                <a:solidFill>
                  <a:schemeClr val="tx1"/>
                </a:solidFill>
                <a:latin typeface="Calibri Light" panose="020F0302020204030204" pitchFamily="34" charset="0"/>
              </a:rPr>
              <a:t>Was ist StereoX?</a:t>
            </a:r>
          </a:p>
          <a:p>
            <a:pPr lvl="1"/>
            <a:r>
              <a:rPr lang="de-DE" sz="1800" dirty="0" smtClean="0">
                <a:solidFill>
                  <a:schemeClr val="tx1"/>
                </a:solidFill>
                <a:latin typeface="Calibri Light" panose="020F0302020204030204" pitchFamily="34" charset="0"/>
              </a:rPr>
              <a:t>Vorbild/Ziel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Motivation und Aufgabenstellung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Stereoskopisches 3D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Anzeige</a:t>
            </a:r>
          </a:p>
          <a:p>
            <a:pPr lvl="1"/>
            <a:r>
              <a:rPr lang="de-DE" sz="1800" dirty="0" smtClean="0">
                <a:solidFill>
                  <a:schemeClr val="tx1"/>
                </a:solidFill>
                <a:latin typeface="Calibri Light" panose="020F0302020204030204" pitchFamily="34" charset="0"/>
              </a:rPr>
              <a:t>Wavefront OBJ Dateien</a:t>
            </a:r>
          </a:p>
          <a:p>
            <a:pPr lvl="1"/>
            <a:r>
              <a:rPr lang="de-DE" sz="1800" dirty="0" smtClean="0">
                <a:solidFill>
                  <a:schemeClr val="tx1"/>
                </a:solidFill>
                <a:latin typeface="Calibri Light" panose="020F0302020204030204" pitchFamily="34" charset="0"/>
              </a:rPr>
              <a:t>Ablauf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Gestensteuerung mit Kinect v2</a:t>
            </a:r>
            <a:endParaRPr lang="de-DE" sz="2000" dirty="0">
              <a:solidFill>
                <a:schemeClr val="tx1"/>
              </a:solidFill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255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Einleitung</a:t>
            </a:r>
            <a:br>
              <a:rPr lang="de-DE" dirty="0" smtClean="0"/>
            </a:br>
            <a:r>
              <a:rPr lang="de-DE" sz="2000" dirty="0" smtClean="0"/>
              <a:t>Was ist StereoX?</a:t>
            </a:r>
            <a:endParaRPr lang="de-DE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alibri Light" panose="020F0302020204030204" pitchFamily="34" charset="0"/>
              <a:buChar char=" "/>
            </a:pPr>
            <a:r>
              <a:rPr lang="de-DE" sz="2000" b="1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StereoX:</a:t>
            </a:r>
            <a:endParaRPr lang="de-DE" sz="2000" dirty="0" smtClean="0">
              <a:latin typeface="Calibri Light" panose="020F03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Interaktive, stereoskopische Darstellung von </a:t>
            </a:r>
            <a:b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3D-Modellen</a:t>
            </a:r>
          </a:p>
          <a:p>
            <a:endParaRPr lang="de-DE" sz="2000" dirty="0" smtClean="0">
              <a:latin typeface="Calibri Light" panose="020F03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Darstellung von CAD-Modellen mit räumlichem Tiefeneindruck</a:t>
            </a:r>
          </a:p>
          <a:p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Wiedergabe von 3D-Bildmaterial</a:t>
            </a:r>
          </a:p>
          <a:p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Navigieren durch 3D-Szenen mittels Gestensteuerung </a:t>
            </a:r>
            <a:b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(„virtueller Rundgang“)</a:t>
            </a:r>
          </a:p>
          <a:p>
            <a:endParaRPr lang="de-DE" sz="2000" dirty="0" smtClean="0">
              <a:latin typeface="Calibri Light" panose="020F03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2000" b="1" dirty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Langfristiges Ziel:</a:t>
            </a:r>
          </a:p>
          <a:p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„Rundum“-Showroom </a:t>
            </a:r>
            <a:r>
              <a:rPr lang="de-DE" sz="2000" dirty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für diverse Präsentationen</a:t>
            </a:r>
          </a:p>
          <a:p>
            <a:endParaRPr lang="de-DE" sz="2400" dirty="0" smtClean="0">
              <a:solidFill>
                <a:schemeClr val="tx1"/>
              </a:solidFill>
              <a:latin typeface="Calibri Light" panose="020F03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463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Einleitung</a:t>
            </a:r>
            <a:br>
              <a:rPr lang="de-DE" dirty="0" smtClean="0"/>
            </a:br>
            <a:r>
              <a:rPr lang="de-DE" sz="2000" dirty="0" smtClean="0"/>
              <a:t>Vorbild/Ziel</a:t>
            </a:r>
            <a:endParaRPr lang="de-DE" sz="2000" dirty="0"/>
          </a:p>
        </p:txBody>
      </p:sp>
      <p:pic>
        <p:nvPicPr>
          <p:cNvPr id="2050" name="Picture 2" descr="C:\Users\Dominik\Desktop\CornerCave-mechanical-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276872"/>
            <a:ext cx="7535486" cy="409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827583" y="6369059"/>
            <a:ext cx="7535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 smtClean="0">
                <a:latin typeface="Calibri Light" panose="020F0302020204030204" pitchFamily="34" charset="0"/>
              </a:rPr>
              <a:t>Quelle: WorldViz (CornerCavern VR System)</a:t>
            </a:r>
            <a:endParaRPr lang="de-DE" sz="1200" dirty="0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175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 und Aufgabenstellung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alibri Light" panose="020F0302020204030204" pitchFamily="34" charset="0"/>
              <a:buChar char=" "/>
            </a:pPr>
            <a:r>
              <a:rPr lang="de-DE" sz="2000" b="1" dirty="0" smtClean="0">
                <a:latin typeface="Calibri Light" panose="020F0302020204030204" pitchFamily="34" charset="0"/>
              </a:rPr>
              <a:t>Ursprünglich: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Mit XNA (DirectX) implementiert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Verbund aus mehreren Xbox-Konsolen, welche jeweils einzelne Bilder</a:t>
            </a:r>
          </a:p>
          <a:p>
            <a:endParaRPr lang="de-DE" sz="2000" dirty="0">
              <a:latin typeface="Calibri Light" panose="020F0302020204030204" pitchFamily="34" charset="0"/>
            </a:endParaRPr>
          </a:p>
          <a:p>
            <a:r>
              <a:rPr lang="de-DE" sz="2000" dirty="0" smtClean="0">
                <a:latin typeface="Calibri Light" panose="020F0302020204030204" pitchFamily="34" charset="0"/>
              </a:rPr>
              <a:t>Einstellung der Unterstützung des XNA-Frameworks durch Microsoft 2013</a:t>
            </a:r>
          </a:p>
          <a:p>
            <a:pPr>
              <a:buFont typeface="Lucida Sans Unicode" panose="020B0602030504020204" pitchFamily="34" charset="0"/>
              <a:buChar char="⇒"/>
            </a:pPr>
            <a:r>
              <a:rPr lang="de-DE" sz="2000" dirty="0" smtClean="0">
                <a:latin typeface="Calibri Light" panose="020F0302020204030204" pitchFamily="34" charset="0"/>
              </a:rPr>
              <a:t>Technologiewechsel auf OpenGL</a:t>
            </a:r>
          </a:p>
          <a:p>
            <a:pPr>
              <a:buFont typeface="Lucida Sans Unicode" panose="020B0602030504020204" pitchFamily="34" charset="0"/>
              <a:buChar char="⇒"/>
            </a:pPr>
            <a:endParaRPr lang="de-DE" sz="2000" dirty="0">
              <a:latin typeface="Calibri Light" panose="020F0302020204030204" pitchFamily="34" charset="0"/>
            </a:endParaRP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2000" b="1" dirty="0" smtClean="0">
                <a:latin typeface="Calibri Light" panose="020F0302020204030204" pitchFamily="34" charset="0"/>
              </a:rPr>
              <a:t>Aufgabenstellung: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Schaffen einer neuen technischen Basis für die Anzeige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Umstellung der Gestensteuerung auf das Kinect v2 SDK</a:t>
            </a:r>
            <a:endParaRPr lang="de-DE" sz="2000" dirty="0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236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Stereoskopisches 3D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2249424"/>
            <a:ext cx="6275040" cy="4325112"/>
          </a:xfrm>
        </p:spPr>
        <p:txBody>
          <a:bodyPr>
            <a:normAutofit/>
          </a:bodyPr>
          <a:lstStyle/>
          <a:p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Gleichzeitige Wahrnehmung der Umgebung aus zwei verschiedenen Blickwinkeln</a:t>
            </a:r>
          </a:p>
          <a:p>
            <a:pPr lvl="1">
              <a:buFont typeface="Lucida Sans Unicode" panose="020B0602030504020204" pitchFamily="34" charset="0"/>
              <a:buChar char="⇒"/>
            </a:pPr>
            <a:r>
              <a:rPr lang="de-DE" sz="1800" dirty="0" smtClean="0">
                <a:solidFill>
                  <a:schemeClr val="tx1"/>
                </a:solidFill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Räumliches Sehen</a:t>
            </a:r>
            <a:endParaRPr lang="de-DE" sz="2000" dirty="0" smtClean="0">
              <a:solidFill>
                <a:schemeClr val="tx1"/>
              </a:solidFill>
              <a:latin typeface="Calibri Light" panose="020F03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lvl="1">
              <a:buFont typeface="Lucida Sans Unicode" panose="020B0602030504020204" pitchFamily="34" charset="0"/>
              <a:buChar char="⇒"/>
            </a:pPr>
            <a:endParaRPr lang="de-DE" sz="2000" dirty="0">
              <a:solidFill>
                <a:schemeClr val="tx1"/>
              </a:solidFill>
              <a:latin typeface="Calibri Light" panose="020F03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Tiefeneindruck erfordert zwei Bildkanäle</a:t>
            </a:r>
          </a:p>
          <a:p>
            <a:pPr lvl="1"/>
            <a:r>
              <a:rPr lang="de-DE" sz="1800" dirty="0" smtClean="0">
                <a:solidFill>
                  <a:schemeClr val="tx1"/>
                </a:solidFill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Bildkanäle müssen getrennt und entsprechendem Auge zugeordnet werden</a:t>
            </a:r>
          </a:p>
          <a:p>
            <a:pPr lvl="1"/>
            <a:r>
              <a:rPr lang="de-DE" sz="1800" dirty="0" smtClean="0">
                <a:solidFill>
                  <a:schemeClr val="tx1"/>
                </a:solidFill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Darstellung des Gesamtbilds auf derselben Projektionsfläche</a:t>
            </a:r>
          </a:p>
          <a:p>
            <a:pPr lvl="1">
              <a:buFont typeface="Lucida Sans Unicode" panose="020B0602030504020204" pitchFamily="34" charset="0"/>
              <a:buChar char="⇒"/>
            </a:pPr>
            <a:r>
              <a:rPr lang="de-DE" sz="1800" dirty="0" smtClean="0">
                <a:solidFill>
                  <a:schemeClr val="tx1"/>
                </a:solidFill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Zwei Beamer pro Leinwand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7074248" y="2348880"/>
            <a:ext cx="1350000" cy="540000"/>
            <a:chOff x="3563888" y="5524773"/>
            <a:chExt cx="1350000" cy="540000"/>
          </a:xfrm>
        </p:grpSpPr>
        <p:pic>
          <p:nvPicPr>
            <p:cNvPr id="3074" name="Picture 2" descr="C:\Users\Dominik\Studium\view24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3888" y="5524773"/>
              <a:ext cx="540000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5" name="Picture 3" descr="C:\Users\Dominik\Studium\view24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3888" y="5524773"/>
              <a:ext cx="540000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76" name="Picture 4" descr="C:\Users\Dominik\Studium\single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7824" y="4077072"/>
            <a:ext cx="1386424" cy="138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Gerade Verbindung 5"/>
          <p:cNvCxnSpPr>
            <a:stCxn id="3074" idx="1"/>
          </p:cNvCxnSpPr>
          <p:nvPr/>
        </p:nvCxnSpPr>
        <p:spPr>
          <a:xfrm flipH="1">
            <a:off x="7037824" y="2618880"/>
            <a:ext cx="36424" cy="2394296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>
            <a:stCxn id="3074" idx="3"/>
          </p:cNvCxnSpPr>
          <p:nvPr/>
        </p:nvCxnSpPr>
        <p:spPr>
          <a:xfrm>
            <a:off x="7614248" y="2618880"/>
            <a:ext cx="918192" cy="2394296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>
            <a:stCxn id="3075" idx="1"/>
          </p:cNvCxnSpPr>
          <p:nvPr/>
        </p:nvCxnSpPr>
        <p:spPr>
          <a:xfrm flipH="1">
            <a:off x="6948264" y="2618880"/>
            <a:ext cx="935984" cy="2394296"/>
          </a:xfrm>
          <a:prstGeom prst="line">
            <a:avLst/>
          </a:prstGeom>
          <a:ln w="28575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>
            <a:stCxn id="3075" idx="3"/>
          </p:cNvCxnSpPr>
          <p:nvPr/>
        </p:nvCxnSpPr>
        <p:spPr>
          <a:xfrm>
            <a:off x="8424248" y="2618880"/>
            <a:ext cx="0" cy="2394296"/>
          </a:xfrm>
          <a:prstGeom prst="line">
            <a:avLst/>
          </a:prstGeom>
          <a:ln w="28575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9919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Stereoskopisches 3D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 smtClean="0">
                <a:latin typeface="Calibri Light" panose="020F03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Polarisationsverfahren („passives 3D“)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852937"/>
            <a:ext cx="6812740" cy="3619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5669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400" dirty="0" smtClean="0"/>
              <a:t>Anzeige</a:t>
            </a:r>
            <a:r>
              <a:rPr lang="de-DE" dirty="0"/>
              <a:t/>
            </a:r>
            <a:br>
              <a:rPr lang="de-DE" dirty="0"/>
            </a:br>
            <a:r>
              <a:rPr lang="de-DE" sz="2200" dirty="0" smtClean="0"/>
              <a:t>Wavefront OBJ Dateien</a:t>
            </a:r>
            <a:endParaRPr lang="de-DE" sz="2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 smtClean="0">
                <a:latin typeface="Calibri Light" panose="020F0302020204030204" pitchFamily="34" charset="0"/>
              </a:rPr>
              <a:t>Offenes, sehr weit unterstütztes Dateiformat für 3D-Modelle</a:t>
            </a:r>
          </a:p>
          <a:p>
            <a:r>
              <a:rPr lang="de-DE" sz="2000" dirty="0" smtClean="0">
                <a:latin typeface="Calibri Light" panose="020F0302020204030204" pitchFamily="34" charset="0"/>
              </a:rPr>
              <a:t>Sehr einfacher Aufbau</a:t>
            </a:r>
            <a:endParaRPr lang="de-DE" sz="2000" dirty="0">
              <a:latin typeface="Calibri Light" panose="020F0302020204030204" pitchFamily="34" charset="0"/>
            </a:endParaRP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2000" b="1" dirty="0" smtClean="0">
                <a:latin typeface="Calibri Light" panose="020F0302020204030204" pitchFamily="34" charset="0"/>
              </a:rPr>
              <a:t>Aufbau: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 smtClean="0">
                <a:latin typeface="Calibri Light" panose="020F0302020204030204" pitchFamily="34" charset="0"/>
              </a:rPr>
              <a:t>mtllib &lt;mtl_name&gt;.mtl			Einbindung einer MTL (optional) 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v -0.57973 -0.25726 </a:t>
            </a:r>
            <a:r>
              <a:rPr lang="de-DE" sz="1800" dirty="0" smtClean="0">
                <a:latin typeface="Calibri Light" panose="020F0302020204030204" pitchFamily="34" charset="0"/>
              </a:rPr>
              <a:t>0.39483		Punktdefinition (Vertex)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800" dirty="0">
                <a:latin typeface="Calibri Light" panose="020F0302020204030204" pitchFamily="34" charset="0"/>
              </a:rPr>
              <a:t>⁞</a:t>
            </a:r>
            <a:endParaRPr lang="de-DE" sz="800" dirty="0" smtClean="0">
              <a:latin typeface="Calibri Light" panose="020F0302020204030204" pitchFamily="34" charset="0"/>
            </a:endParaRP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vt 0.43774 </a:t>
            </a:r>
            <a:r>
              <a:rPr lang="de-DE" sz="1800" dirty="0" smtClean="0">
                <a:latin typeface="Calibri Light" panose="020F0302020204030204" pitchFamily="34" charset="0"/>
              </a:rPr>
              <a:t>0.27197			Textur-Koordinate (UV-Koordinate)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800" dirty="0" smtClean="0">
                <a:latin typeface="Calibri Light" panose="020F0302020204030204" pitchFamily="34" charset="0"/>
              </a:rPr>
              <a:t>⁞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vn -0.13205 0.11945 </a:t>
            </a:r>
            <a:r>
              <a:rPr lang="de-DE" sz="1800" dirty="0" smtClean="0">
                <a:latin typeface="Calibri Light" panose="020F0302020204030204" pitchFamily="34" charset="0"/>
              </a:rPr>
              <a:t>0.98402		Normalenvektor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800" dirty="0" smtClean="0">
                <a:latin typeface="Calibri Light" panose="020F0302020204030204" pitchFamily="34" charset="0"/>
              </a:rPr>
              <a:t>⁞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g </a:t>
            </a:r>
            <a:r>
              <a:rPr lang="de-DE" sz="1800" dirty="0" smtClean="0">
                <a:latin typeface="Calibri Light" panose="020F0302020204030204" pitchFamily="34" charset="0"/>
              </a:rPr>
              <a:t>&lt;Gruppenname&gt;</a:t>
            </a:r>
            <a:r>
              <a:rPr lang="de-DE" sz="2000" dirty="0" smtClean="0">
                <a:latin typeface="Calibri Light" panose="020F0302020204030204" pitchFamily="34" charset="0"/>
              </a:rPr>
              <a:t>			</a:t>
            </a:r>
            <a:r>
              <a:rPr lang="de-DE" sz="1800" dirty="0" smtClean="0">
                <a:latin typeface="Calibri Light" panose="020F0302020204030204" pitchFamily="34" charset="0"/>
              </a:rPr>
              <a:t>Gruppendefinition für Flächen</a:t>
            </a:r>
          </a:p>
          <a:p>
            <a:pPr>
              <a:buFont typeface="Calibri Light" panose="020F0302020204030204" pitchFamily="34" charset="0"/>
              <a:buChar char=" "/>
            </a:pPr>
            <a:r>
              <a:rPr lang="de-DE" sz="1800" dirty="0">
                <a:latin typeface="Calibri Light" panose="020F0302020204030204" pitchFamily="34" charset="0"/>
              </a:rPr>
              <a:t>f  </a:t>
            </a:r>
            <a:r>
              <a:rPr lang="de-DE" sz="1800" dirty="0" smtClean="0">
                <a:latin typeface="Calibri Light" panose="020F0302020204030204" pitchFamily="34" charset="0"/>
              </a:rPr>
              <a:t>1/972/1146 </a:t>
            </a:r>
            <a:r>
              <a:rPr lang="de-DE" sz="1800" dirty="0">
                <a:latin typeface="Calibri Light" panose="020F0302020204030204" pitchFamily="34" charset="0"/>
              </a:rPr>
              <a:t>2/972/1147 </a:t>
            </a:r>
            <a:r>
              <a:rPr lang="de-DE" sz="1800" dirty="0" smtClean="0">
                <a:latin typeface="Calibri Light" panose="020F0302020204030204" pitchFamily="34" charset="0"/>
              </a:rPr>
              <a:t>3/972/1148	Flächendefinition </a:t>
            </a:r>
            <a:br>
              <a:rPr lang="de-DE" sz="1800" dirty="0" smtClean="0">
                <a:latin typeface="Calibri Light" panose="020F0302020204030204" pitchFamily="34" charset="0"/>
              </a:rPr>
            </a:br>
            <a:r>
              <a:rPr lang="de-DE" sz="1800" dirty="0" smtClean="0">
                <a:latin typeface="Calibri Light" panose="020F0302020204030204" pitchFamily="34" charset="0"/>
              </a:rPr>
              <a:t>					(geometrisches Primitiv)</a:t>
            </a:r>
          </a:p>
        </p:txBody>
      </p:sp>
      <p:cxnSp>
        <p:nvCxnSpPr>
          <p:cNvPr id="5" name="Gerade Verbindung mit Pfeil 4"/>
          <p:cNvCxnSpPr>
            <a:stCxn id="6" idx="0"/>
          </p:cNvCxnSpPr>
          <p:nvPr/>
        </p:nvCxnSpPr>
        <p:spPr>
          <a:xfrm flipH="1" flipV="1">
            <a:off x="1122099" y="5733256"/>
            <a:ext cx="173537" cy="432048"/>
          </a:xfrm>
          <a:prstGeom prst="straightConnector1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/>
          <p:cNvSpPr txBox="1"/>
          <p:nvPr/>
        </p:nvSpPr>
        <p:spPr>
          <a:xfrm>
            <a:off x="827584" y="616530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v-Index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1763688" y="616530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vt-Index</a:t>
            </a:r>
            <a:endParaRPr lang="de-DE" dirty="0"/>
          </a:p>
        </p:txBody>
      </p:sp>
      <p:cxnSp>
        <p:nvCxnSpPr>
          <p:cNvPr id="8" name="Gerade Verbindung mit Pfeil 7"/>
          <p:cNvCxnSpPr>
            <a:stCxn id="7" idx="0"/>
          </p:cNvCxnSpPr>
          <p:nvPr/>
        </p:nvCxnSpPr>
        <p:spPr>
          <a:xfrm flipH="1" flipV="1">
            <a:off x="1475656" y="5733256"/>
            <a:ext cx="756084" cy="432048"/>
          </a:xfrm>
          <a:prstGeom prst="straightConnector1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2699792" y="6165304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vn-Index</a:t>
            </a:r>
            <a:endParaRPr lang="de-DE" dirty="0"/>
          </a:p>
        </p:txBody>
      </p:sp>
      <p:cxnSp>
        <p:nvCxnSpPr>
          <p:cNvPr id="12" name="Gerade Verbindung mit Pfeil 11"/>
          <p:cNvCxnSpPr>
            <a:stCxn id="11" idx="0"/>
          </p:cNvCxnSpPr>
          <p:nvPr/>
        </p:nvCxnSpPr>
        <p:spPr>
          <a:xfrm flipH="1" flipV="1">
            <a:off x="2022529" y="5733256"/>
            <a:ext cx="1181319" cy="432048"/>
          </a:xfrm>
          <a:prstGeom prst="straightConnector1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727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Anzeige</a:t>
            </a:r>
            <a:br>
              <a:rPr lang="de-DE" dirty="0" smtClean="0"/>
            </a:br>
            <a:r>
              <a:rPr lang="de-DE" sz="2000" dirty="0" smtClean="0"/>
              <a:t>UV-Mapping</a:t>
            </a:r>
            <a:endParaRPr lang="de-DE" dirty="0"/>
          </a:p>
        </p:txBody>
      </p:sp>
      <p:pic>
        <p:nvPicPr>
          <p:cNvPr id="4" name="Picture 2" descr="C:\Users\Dominik\url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4" t="10136" r="2968" b="16082"/>
          <a:stretch/>
        </p:blipFill>
        <p:spPr bwMode="auto">
          <a:xfrm flipH="1">
            <a:off x="3042529" y="2502136"/>
            <a:ext cx="5647495" cy="2990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Dominik\image.axd - Kopi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696" y="3097312"/>
            <a:ext cx="1794414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525641" y="2789535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smtClean="0"/>
              <a:t>(0,0)</a:t>
            </a:r>
            <a:endParaRPr lang="de-DE" sz="1400" dirty="0"/>
          </a:p>
        </p:txBody>
      </p:sp>
      <p:sp>
        <p:nvSpPr>
          <p:cNvPr id="7" name="Textfeld 6"/>
          <p:cNvSpPr txBox="1"/>
          <p:nvPr/>
        </p:nvSpPr>
        <p:spPr>
          <a:xfrm>
            <a:off x="2326066" y="2789535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smtClean="0"/>
              <a:t>(1,0)</a:t>
            </a:r>
            <a:endParaRPr lang="de-DE" sz="1400" dirty="0"/>
          </a:p>
        </p:txBody>
      </p:sp>
      <p:sp>
        <p:nvSpPr>
          <p:cNvPr id="8" name="Textfeld 7"/>
          <p:cNvSpPr txBox="1"/>
          <p:nvPr/>
        </p:nvSpPr>
        <p:spPr>
          <a:xfrm>
            <a:off x="525641" y="4897512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smtClean="0"/>
              <a:t>(0,1)</a:t>
            </a:r>
            <a:endParaRPr lang="de-DE" sz="1400" dirty="0"/>
          </a:p>
        </p:txBody>
      </p:sp>
      <p:sp>
        <p:nvSpPr>
          <p:cNvPr id="9" name="Textfeld 8"/>
          <p:cNvSpPr txBox="1"/>
          <p:nvPr/>
        </p:nvSpPr>
        <p:spPr>
          <a:xfrm>
            <a:off x="2326066" y="4897512"/>
            <a:ext cx="792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smtClean="0"/>
              <a:t>(1,1)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706698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hea">
  <a:themeElements>
    <a:clrScheme name="Intel">
      <a:dk1>
        <a:sysClr val="windowText" lastClr="000000"/>
      </a:dk1>
      <a:lt1>
        <a:sysClr val="window" lastClr="FFFFFF"/>
      </a:lt1>
      <a:dk2>
        <a:srgbClr val="212121"/>
      </a:dk2>
      <a:lt2>
        <a:srgbClr val="DEDEDE"/>
      </a:lt2>
      <a:accent1>
        <a:srgbClr val="0070C0"/>
      </a:accent1>
      <a:accent2>
        <a:srgbClr val="0070C0"/>
      </a:accent2>
      <a:accent3>
        <a:srgbClr val="0070C0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Benutzerdefiniert 1">
      <a:majorFont>
        <a:latin typeface="Trebuchet MS"/>
        <a:ea typeface=""/>
        <a:cs typeface=""/>
      </a:majorFont>
      <a:minorFont>
        <a:latin typeface="Calibri Light"/>
        <a:ea typeface=""/>
        <a:cs typeface=""/>
      </a:minorFont>
    </a:fontScheme>
    <a:fmtScheme name="Rhea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0</TotalTime>
  <Words>423</Words>
  <Application>Microsoft Office PowerPoint</Application>
  <PresentationFormat>Bildschirmpräsentation (4:3)</PresentationFormat>
  <Paragraphs>158</Paragraphs>
  <Slides>17</Slides>
  <Notes>6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18" baseType="lpstr">
      <vt:lpstr>Rhea</vt:lpstr>
      <vt:lpstr>StereoX</vt:lpstr>
      <vt:lpstr>Inhalt</vt:lpstr>
      <vt:lpstr>Einleitung Was ist StereoX?</vt:lpstr>
      <vt:lpstr>Einleitung Vorbild/Ziel</vt:lpstr>
      <vt:lpstr>Motivation und Aufgabenstellung</vt:lpstr>
      <vt:lpstr>Stereoskopisches 3D</vt:lpstr>
      <vt:lpstr>Stereoskopisches 3D</vt:lpstr>
      <vt:lpstr>Anzeige Wavefront OBJ Dateien</vt:lpstr>
      <vt:lpstr>Anzeige UV-Mapping</vt:lpstr>
      <vt:lpstr>Anzeige Wavefront OBJ Dateien</vt:lpstr>
      <vt:lpstr>Anzeige Wavefront OBJ Dateien</vt:lpstr>
      <vt:lpstr>Gestensteuerung mit Kinect v2</vt:lpstr>
      <vt:lpstr>Gestensteuerung mit Kinect v2</vt:lpstr>
      <vt:lpstr>Gestensteuerung mit Kinect v2</vt:lpstr>
      <vt:lpstr>Gestensteuerung mit Kinect v2</vt:lpstr>
      <vt:lpstr>Gestensteuerung mit Kinect v2</vt:lpstr>
      <vt:lpstr>Gestensteuerung mit Kinect v2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Dominik</dc:creator>
  <cp:lastModifiedBy>Dominik</cp:lastModifiedBy>
  <cp:revision>199</cp:revision>
  <dcterms:created xsi:type="dcterms:W3CDTF">2015-04-16T17:30:25Z</dcterms:created>
  <dcterms:modified xsi:type="dcterms:W3CDTF">2015-06-15T15:38:01Z</dcterms:modified>
  <cp:category>6. Semester</cp:category>
</cp:coreProperties>
</file>

<file path=docProps/thumbnail.jpeg>
</file>